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54"/>
  </p:notesMasterIdLst>
  <p:sldIdLst>
    <p:sldId id="256" r:id="rId2"/>
    <p:sldId id="466" r:id="rId3"/>
    <p:sldId id="533" r:id="rId4"/>
    <p:sldId id="548" r:id="rId5"/>
    <p:sldId id="524" r:id="rId6"/>
    <p:sldId id="512" r:id="rId7"/>
    <p:sldId id="517" r:id="rId8"/>
    <p:sldId id="523" r:id="rId9"/>
    <p:sldId id="518" r:id="rId10"/>
    <p:sldId id="522" r:id="rId11"/>
    <p:sldId id="519" r:id="rId12"/>
    <p:sldId id="520" r:id="rId13"/>
    <p:sldId id="508" r:id="rId14"/>
    <p:sldId id="509" r:id="rId15"/>
    <p:sldId id="521" r:id="rId16"/>
    <p:sldId id="525" r:id="rId17"/>
    <p:sldId id="530" r:id="rId18"/>
    <p:sldId id="513" r:id="rId19"/>
    <p:sldId id="514" r:id="rId20"/>
    <p:sldId id="531" r:id="rId21"/>
    <p:sldId id="510" r:id="rId22"/>
    <p:sldId id="511" r:id="rId23"/>
    <p:sldId id="532" r:id="rId24"/>
    <p:sldId id="516" r:id="rId25"/>
    <p:sldId id="534" r:id="rId26"/>
    <p:sldId id="535" r:id="rId27"/>
    <p:sldId id="537" r:id="rId28"/>
    <p:sldId id="538" r:id="rId29"/>
    <p:sldId id="539" r:id="rId30"/>
    <p:sldId id="540" r:id="rId31"/>
    <p:sldId id="541" r:id="rId32"/>
    <p:sldId id="542" r:id="rId33"/>
    <p:sldId id="543" r:id="rId34"/>
    <p:sldId id="544" r:id="rId35"/>
    <p:sldId id="545" r:id="rId36"/>
    <p:sldId id="546" r:id="rId37"/>
    <p:sldId id="547" r:id="rId38"/>
    <p:sldId id="515" r:id="rId39"/>
    <p:sldId id="549" r:id="rId40"/>
    <p:sldId id="550" r:id="rId41"/>
    <p:sldId id="558" r:id="rId42"/>
    <p:sldId id="559" r:id="rId43"/>
    <p:sldId id="551" r:id="rId44"/>
    <p:sldId id="552" r:id="rId45"/>
    <p:sldId id="553" r:id="rId46"/>
    <p:sldId id="554" r:id="rId47"/>
    <p:sldId id="555" r:id="rId48"/>
    <p:sldId id="556" r:id="rId49"/>
    <p:sldId id="557" r:id="rId50"/>
    <p:sldId id="477" r:id="rId51"/>
    <p:sldId id="399" r:id="rId52"/>
    <p:sldId id="40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94465" autoAdjust="0"/>
  </p:normalViewPr>
  <p:slideViewPr>
    <p:cSldViewPr snapToGrid="0">
      <p:cViewPr varScale="1">
        <p:scale>
          <a:sx n="72" d="100"/>
          <a:sy n="72" d="100"/>
        </p:scale>
        <p:origin x="64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209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030962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064707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707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22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6E0DA5-0C76-4851-AA82-0B75261F9EB4}"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92911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E0DA5-0C76-4851-AA82-0B75261F9EB4}" type="datetimeFigureOut">
              <a:rPr lang="en-US" smtClean="0"/>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7397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6E0DA5-0C76-4851-AA82-0B75261F9EB4}" type="datetimeFigureOut">
              <a:rPr lang="en-US" smtClean="0"/>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4461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6E0DA5-0C76-4851-AA82-0B75261F9EB4}" type="datetimeFigureOut">
              <a:rPr lang="en-US" smtClean="0"/>
              <a:t>1/13/2023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54904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6E0DA5-0C76-4851-AA82-0B75261F9EB4}" type="datetimeFigureOut">
              <a:rPr lang="en-US" smtClean="0"/>
              <a:t>1/13/2023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143548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78741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6E0DA5-0C76-4851-AA82-0B75261F9EB4}" type="datetimeFigureOut">
              <a:rPr lang="en-US" smtClean="0"/>
              <a:t>1/13/2023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E83446-D492-49CB-B85A-4EA5E06E8E7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2158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openui5.hana.ondemand.com/1.34.9/docs/guide/831039835e7c4da3a8a0b49567573afe.htm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sapui5.hana.ondemand.com/#/topic/be0cf40f61184b358b5faedaec98b2da"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apui5.hana.ondemand.com/#/entity/sap.m.List"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12271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55036"/>
            <a:ext cx="6629399" cy="1200329"/>
          </a:xfrm>
          <a:prstGeom prst="rect">
            <a:avLst/>
          </a:prstGeom>
          <a:noFill/>
        </p:spPr>
        <p:txBody>
          <a:bodyPr wrap="square" rtlCol="0">
            <a:spAutoFit/>
          </a:bodyPr>
          <a:lstStyle/>
          <a:p>
            <a:r>
              <a:rPr lang="en-US" sz="3600" spc="-150" dirty="0">
                <a:solidFill>
                  <a:schemeClr val="bg1"/>
                </a:solidFill>
              </a:rPr>
              <a:t>Srinivas</a:t>
            </a:r>
          </a:p>
          <a:p>
            <a:endParaRPr lang="en-US" sz="3600" spc="-150" dirty="0">
              <a:solidFill>
                <a:schemeClr val="bg1"/>
              </a:solidFill>
            </a:endParaRPr>
          </a:p>
        </p:txBody>
      </p:sp>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923330"/>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2"/>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2"/>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2"/>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3"/>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4"/>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2"/>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3"/>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2"/>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lifeSaver.js</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2"/>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3"/>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Tree>
    <p:extLst>
      <p:ext uri="{BB962C8B-B14F-4D97-AF65-F5344CB8AC3E}">
        <p14:creationId xmlns:p14="http://schemas.microsoft.com/office/powerpoint/2010/main" val="319745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2"/>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302263" y="5672737"/>
            <a:ext cx="8168803" cy="646331"/>
          </a:xfrm>
          <a:prstGeom prst="rect">
            <a:avLst/>
          </a:prstGeom>
          <a:noFill/>
        </p:spPr>
        <p:txBody>
          <a:bodyPr wrap="square" rtlCol="0">
            <a:spAutoFit/>
          </a:bodyPr>
          <a:lstStyle/>
          <a:p>
            <a:r>
              <a:rPr lang="en-US" dirty="0"/>
              <a:t>Documentation for manifest.json file:  </a:t>
            </a:r>
            <a:r>
              <a:rPr lang="en-US" dirty="0">
                <a:hlinkClick r:id="rId3"/>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3F3E2D-B6D6-8DD2-9918-540509BACDD7}"/>
              </a:ext>
            </a:extLst>
          </p:cNvPr>
          <p:cNvSpPr txBox="1"/>
          <p:nvPr/>
        </p:nvSpPr>
        <p:spPr>
          <a:xfrm>
            <a:off x="554038" y="899721"/>
            <a:ext cx="5353730" cy="590931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Property/Aggregation/Element Binding</a:t>
            </a:r>
          </a:p>
          <a:p>
            <a:pPr marL="285750" indent="-285750">
              <a:buClr>
                <a:schemeClr val="tx1"/>
              </a:buClr>
              <a:buFont typeface="Arial" panose="020B0604020202020204" pitchFamily="34" charset="0"/>
              <a:buChar char="•"/>
            </a:pPr>
            <a:r>
              <a:rPr lang="en-US" dirty="0"/>
              <a:t>Types of Bindings ( Onetime, One-way, Two-way )</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Fragments</a:t>
            </a:r>
          </a:p>
          <a:p>
            <a:pPr marL="285750" indent="-285750">
              <a:buClr>
                <a:schemeClr val="tx1"/>
              </a:buClr>
              <a:buFont typeface="Arial" panose="020B0604020202020204" pitchFamily="34" charset="0"/>
              <a:buChar char="•"/>
            </a:pPr>
            <a:r>
              <a:rPr lang="en-US" dirty="0"/>
              <a:t>OData Model Introduction in UI5</a:t>
            </a:r>
          </a:p>
          <a:p>
            <a:pPr marL="285750" indent="-285750">
              <a:buClr>
                <a:schemeClr val="tx1"/>
              </a:buClr>
              <a:buFont typeface="Arial" panose="020B0604020202020204" pitchFamily="34" charset="0"/>
              <a:buChar char="•"/>
            </a:pPr>
            <a:r>
              <a:rPr lang="en-US" dirty="0"/>
              <a:t>CRUD Operations </a:t>
            </a:r>
          </a:p>
          <a:p>
            <a:pPr marL="285750" indent="-285750">
              <a:buClr>
                <a:schemeClr val="tx1"/>
              </a:buClr>
              <a:buFont typeface="Arial" panose="020B0604020202020204" pitchFamily="34" charset="0"/>
              <a:buChar char="•"/>
            </a:pPr>
            <a:r>
              <a:rPr lang="en-US" dirty="0"/>
              <a:t>Expand Implementation </a:t>
            </a:r>
          </a:p>
          <a:p>
            <a:pPr marL="285750" indent="-285750">
              <a:buClr>
                <a:schemeClr val="tx1"/>
              </a:buClr>
              <a:buFont typeface="Arial" panose="020B0604020202020204" pitchFamily="34" charset="0"/>
              <a:buChar char="•"/>
            </a:pPr>
            <a:r>
              <a:rPr lang="en-US" dirty="0"/>
              <a:t>Associations / Navigations </a:t>
            </a:r>
          </a:p>
          <a:p>
            <a:pPr marL="285750" indent="-285750">
              <a:buClr>
                <a:schemeClr val="tx1"/>
              </a:buClr>
              <a:buFont typeface="Arial" panose="020B0604020202020204" pitchFamily="34" charset="0"/>
              <a:buChar char="•"/>
            </a:pPr>
            <a:r>
              <a:rPr lang="en-US" dirty="0"/>
              <a:t>Query options </a:t>
            </a:r>
          </a:p>
          <a:p>
            <a:pPr marL="285750" indent="-285750">
              <a:buClr>
                <a:schemeClr val="tx1"/>
              </a:buClr>
              <a:buFont typeface="Arial" panose="020B0604020202020204" pitchFamily="34" charset="0"/>
              <a:buChar char="•"/>
            </a:pPr>
            <a:r>
              <a:rPr lang="en-US" dirty="0"/>
              <a:t>Postman through Test OData Services</a:t>
            </a:r>
          </a:p>
          <a:p>
            <a:pPr>
              <a:buClr>
                <a:schemeClr val="tx1"/>
              </a:buClr>
            </a:pPr>
            <a:r>
              <a:rPr lang="en-US" dirty="0"/>
              <a:t> </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615418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2"/>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3"/>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260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2"/>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App.view.xml</a:t>
            </a:r>
          </a:p>
          <a:p>
            <a:pPr marL="285750" indent="-285750">
              <a:buFontTx/>
              <a:buChar char="-"/>
            </a:pPr>
            <a:r>
              <a:rPr lang="en-US" dirty="0"/>
              <a:t>App.controller.js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BaseController.js</a:t>
            </a:r>
          </a:p>
          <a:p>
            <a:pPr marL="285750" indent="-285750">
              <a:buFontTx/>
              <a:buChar char="-"/>
            </a:pPr>
            <a:r>
              <a:rPr lang="en-US" dirty="0"/>
              <a:t>Component.js</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2"/>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3"/>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View1.view.xml</a:t>
            </a:r>
          </a:p>
          <a:p>
            <a:pPr marL="285750" indent="-285750">
              <a:buFontTx/>
              <a:buChar char="-"/>
            </a:pPr>
            <a:r>
              <a:rPr lang="en-US" dirty="0"/>
              <a:t>View2.view.xml</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2"/>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3"/>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2"/>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3"/>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t>View1.view.xml</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2"/>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218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7FE6A9-D36F-5CB1-EF41-B132653D9CEE}"/>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N – namespace – library</a:t>
            </a:r>
          </a:p>
          <a:p>
            <a:pPr indent="-228600">
              <a:lnSpc>
                <a:spcPct val="90000"/>
              </a:lnSpc>
              <a:spcAft>
                <a:spcPts val="600"/>
              </a:spcAft>
              <a:buFont typeface="Arial" panose="020B0604020202020204" pitchFamily="34" charset="0"/>
              <a:buChar char="•"/>
            </a:pPr>
            <a:r>
              <a:rPr lang="en-US" sz="2200"/>
              <a:t>C – Class </a:t>
            </a:r>
          </a:p>
          <a:p>
            <a:pPr indent="-228600">
              <a:lnSpc>
                <a:spcPct val="90000"/>
              </a:lnSpc>
              <a:spcAft>
                <a:spcPts val="600"/>
              </a:spcAft>
              <a:buFont typeface="Arial" panose="020B0604020202020204" pitchFamily="34" charset="0"/>
              <a:buChar char="•"/>
            </a:pPr>
            <a:r>
              <a:rPr lang="en-US" sz="2200"/>
              <a:t>E -  Enumerator - constants</a:t>
            </a:r>
          </a:p>
        </p:txBody>
      </p:sp>
      <p:pic>
        <p:nvPicPr>
          <p:cNvPr id="3" name="Picture 2">
            <a:extLst>
              <a:ext uri="{FF2B5EF4-FFF2-40B4-BE49-F238E27FC236}">
                <a16:creationId xmlns:a16="http://schemas.microsoft.com/office/drawing/2014/main" id="{FBC6DCA4-7B06-6FA6-0933-8EAE64BF0342}"/>
              </a:ext>
            </a:extLst>
          </p:cNvPr>
          <p:cNvPicPr>
            <a:picLocks noChangeAspect="1"/>
          </p:cNvPicPr>
          <p:nvPr/>
        </p:nvPicPr>
        <p:blipFill rotWithShape="1">
          <a:blip r:embed="rId2"/>
          <a:srcRect t="3625" b="16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16267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2"/>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3"/>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890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2"/>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3"/>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693B3B-7980-DF0D-1347-23B85D292446}"/>
              </a:ext>
            </a:extLst>
          </p:cNvPr>
          <p:cNvSpPr/>
          <p:nvPr/>
        </p:nvSpPr>
        <p:spPr>
          <a:xfrm>
            <a:off x="4336025" y="609600"/>
            <a:ext cx="3618271" cy="55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a:t>
            </a:r>
            <a:r>
              <a:rPr lang="en-US" dirty="0" err="1"/>
              <a:t>ui</a:t>
            </a:r>
            <a:r>
              <a:rPr lang="en-US" dirty="0"/>
              <a:t>/core/</a:t>
            </a:r>
            <a:r>
              <a:rPr lang="en-US" dirty="0" err="1"/>
              <a:t>mvc</a:t>
            </a:r>
            <a:r>
              <a:rPr lang="en-US" dirty="0"/>
              <a:t>/Controller</a:t>
            </a:r>
          </a:p>
        </p:txBody>
      </p:sp>
      <p:sp>
        <p:nvSpPr>
          <p:cNvPr id="3" name="Rectangle 2">
            <a:extLst>
              <a:ext uri="{FF2B5EF4-FFF2-40B4-BE49-F238E27FC236}">
                <a16:creationId xmlns:a16="http://schemas.microsoft.com/office/drawing/2014/main" id="{E0816348-31B7-76AA-238F-F6C0F570D114}"/>
              </a:ext>
            </a:extLst>
          </p:cNvPr>
          <p:cNvSpPr/>
          <p:nvPr/>
        </p:nvSpPr>
        <p:spPr>
          <a:xfrm>
            <a:off x="137650"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View1</a:t>
            </a:r>
          </a:p>
        </p:txBody>
      </p:sp>
      <p:sp>
        <p:nvSpPr>
          <p:cNvPr id="4" name="Rectangle 3">
            <a:extLst>
              <a:ext uri="{FF2B5EF4-FFF2-40B4-BE49-F238E27FC236}">
                <a16:creationId xmlns:a16="http://schemas.microsoft.com/office/drawing/2014/main" id="{C98A7966-F7F1-E216-509E-F3B109039473}"/>
              </a:ext>
            </a:extLst>
          </p:cNvPr>
          <p:cNvSpPr/>
          <p:nvPr/>
        </p:nvSpPr>
        <p:spPr>
          <a:xfrm>
            <a:off x="4390102"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6FF229A2-676F-FA09-B5C0-86AA7146B68E}"/>
              </a:ext>
            </a:extLst>
          </p:cNvPr>
          <p:cNvSpPr/>
          <p:nvPr/>
        </p:nvSpPr>
        <p:spPr>
          <a:xfrm>
            <a:off x="8544234" y="4336026"/>
            <a:ext cx="3510116" cy="8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6" name="Rectangle 5">
            <a:extLst>
              <a:ext uri="{FF2B5EF4-FFF2-40B4-BE49-F238E27FC236}">
                <a16:creationId xmlns:a16="http://schemas.microsoft.com/office/drawing/2014/main" id="{8514BC1B-8228-6981-0296-F66BD5342F75}"/>
              </a:ext>
            </a:extLst>
          </p:cNvPr>
          <p:cNvSpPr/>
          <p:nvPr/>
        </p:nvSpPr>
        <p:spPr>
          <a:xfrm>
            <a:off x="3392129" y="2113935"/>
            <a:ext cx="5506065" cy="8652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BaseController</a:t>
            </a:r>
            <a:endParaRPr lang="en-US" dirty="0"/>
          </a:p>
          <a:p>
            <a:pPr algn="ctr"/>
            <a:r>
              <a:rPr lang="en-US" dirty="0"/>
              <a:t>X = 10</a:t>
            </a:r>
          </a:p>
        </p:txBody>
      </p:sp>
      <p:cxnSp>
        <p:nvCxnSpPr>
          <p:cNvPr id="8" name="Straight Arrow Connector 7">
            <a:extLst>
              <a:ext uri="{FF2B5EF4-FFF2-40B4-BE49-F238E27FC236}">
                <a16:creationId xmlns:a16="http://schemas.microsoft.com/office/drawing/2014/main" id="{E1C2EDD7-5A98-64F9-2061-A65C034CE753}"/>
              </a:ext>
            </a:extLst>
          </p:cNvPr>
          <p:cNvCxnSpPr>
            <a:stCxn id="6" idx="0"/>
            <a:endCxn id="2" idx="2"/>
          </p:cNvCxnSpPr>
          <p:nvPr/>
        </p:nvCxnSpPr>
        <p:spPr>
          <a:xfrm flipH="1" flipV="1">
            <a:off x="6145161" y="1160206"/>
            <a:ext cx="1" cy="95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940860-CC3E-C04D-3898-D4C61B506641}"/>
              </a:ext>
            </a:extLst>
          </p:cNvPr>
          <p:cNvCxnSpPr>
            <a:stCxn id="3" idx="0"/>
            <a:endCxn id="6" idx="2"/>
          </p:cNvCxnSpPr>
          <p:nvPr/>
        </p:nvCxnSpPr>
        <p:spPr>
          <a:xfrm rot="5400000" flipH="1" flipV="1">
            <a:off x="3340509" y="1531373"/>
            <a:ext cx="1356853" cy="4252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5E6E3DC-D6D2-7FE2-6626-3B3D12901F63}"/>
              </a:ext>
            </a:extLst>
          </p:cNvPr>
          <p:cNvCxnSpPr>
            <a:stCxn id="5" idx="0"/>
            <a:endCxn id="6" idx="2"/>
          </p:cNvCxnSpPr>
          <p:nvPr/>
        </p:nvCxnSpPr>
        <p:spPr>
          <a:xfrm rot="16200000" flipV="1">
            <a:off x="7543801" y="1580535"/>
            <a:ext cx="1356853" cy="41541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8A362E-F4E5-2274-6BF6-D23D2AC4CB77}"/>
              </a:ext>
            </a:extLst>
          </p:cNvPr>
          <p:cNvCxnSpPr>
            <a:stCxn id="4" idx="0"/>
            <a:endCxn id="6" idx="2"/>
          </p:cNvCxnSpPr>
          <p:nvPr/>
        </p:nvCxnSpPr>
        <p:spPr>
          <a:xfrm flipV="1">
            <a:off x="6145160" y="2979173"/>
            <a:ext cx="2" cy="1356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C73DCD-9009-B3ED-B948-4AEBDFB912C0}"/>
              </a:ext>
            </a:extLst>
          </p:cNvPr>
          <p:cNvSpPr txBox="1"/>
          <p:nvPr/>
        </p:nvSpPr>
        <p:spPr>
          <a:xfrm>
            <a:off x="2027902" y="5201264"/>
            <a:ext cx="1327355" cy="369332"/>
          </a:xfrm>
          <a:prstGeom prst="rect">
            <a:avLst/>
          </a:prstGeom>
          <a:noFill/>
        </p:spPr>
        <p:txBody>
          <a:bodyPr wrap="square">
            <a:spAutoFit/>
          </a:bodyPr>
          <a:lstStyle/>
          <a:p>
            <a:pPr algn="ctr"/>
            <a:r>
              <a:rPr lang="en-US" dirty="0"/>
              <a:t>X = 10</a:t>
            </a:r>
          </a:p>
        </p:txBody>
      </p:sp>
      <p:sp>
        <p:nvSpPr>
          <p:cNvPr id="19" name="TextBox 18">
            <a:extLst>
              <a:ext uri="{FF2B5EF4-FFF2-40B4-BE49-F238E27FC236}">
                <a16:creationId xmlns:a16="http://schemas.microsoft.com/office/drawing/2014/main" id="{FCE3AE2E-453A-6DAF-3242-525C8F9CB74A}"/>
              </a:ext>
            </a:extLst>
          </p:cNvPr>
          <p:cNvSpPr txBox="1"/>
          <p:nvPr/>
        </p:nvSpPr>
        <p:spPr>
          <a:xfrm>
            <a:off x="6585152" y="5206802"/>
            <a:ext cx="1327355" cy="369332"/>
          </a:xfrm>
          <a:prstGeom prst="rect">
            <a:avLst/>
          </a:prstGeom>
          <a:noFill/>
        </p:spPr>
        <p:txBody>
          <a:bodyPr wrap="square">
            <a:spAutoFit/>
          </a:bodyPr>
          <a:lstStyle/>
          <a:p>
            <a:pPr algn="ctr"/>
            <a:r>
              <a:rPr lang="en-US" dirty="0"/>
              <a:t>X = 10</a:t>
            </a:r>
          </a:p>
        </p:txBody>
      </p:sp>
      <p:sp>
        <p:nvSpPr>
          <p:cNvPr id="20" name="TextBox 19">
            <a:extLst>
              <a:ext uri="{FF2B5EF4-FFF2-40B4-BE49-F238E27FC236}">
                <a16:creationId xmlns:a16="http://schemas.microsoft.com/office/drawing/2014/main" id="{B2B16221-9038-1115-F0D6-2B738983F14A}"/>
              </a:ext>
            </a:extLst>
          </p:cNvPr>
          <p:cNvSpPr txBox="1"/>
          <p:nvPr/>
        </p:nvSpPr>
        <p:spPr>
          <a:xfrm>
            <a:off x="10820396" y="5201264"/>
            <a:ext cx="1327355" cy="369332"/>
          </a:xfrm>
          <a:prstGeom prst="rect">
            <a:avLst/>
          </a:prstGeom>
          <a:noFill/>
        </p:spPr>
        <p:txBody>
          <a:bodyPr wrap="square">
            <a:spAutoFit/>
          </a:bodyPr>
          <a:lstStyle/>
          <a:p>
            <a:pPr algn="ctr"/>
            <a:r>
              <a:rPr lang="en-US" dirty="0"/>
              <a:t>X = 10</a:t>
            </a:r>
          </a:p>
        </p:txBody>
      </p:sp>
    </p:spTree>
    <p:extLst>
      <p:ext uri="{BB962C8B-B14F-4D97-AF65-F5344CB8AC3E}">
        <p14:creationId xmlns:p14="http://schemas.microsoft.com/office/powerpoint/2010/main" val="2869433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0169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t>View1.view.xml</a:t>
            </a:r>
          </a:p>
          <a:p>
            <a:pPr marL="285750" indent="-285750" algn="just">
              <a:buFontTx/>
              <a:buChar char="-"/>
            </a:pPr>
            <a:r>
              <a:rPr lang="en-US" dirty="0"/>
              <a:t>View1.controller.js</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2"/>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9774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310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75336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2"/>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9240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2"/>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2"/>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Tree>
    <p:extLst>
      <p:ext uri="{BB962C8B-B14F-4D97-AF65-F5344CB8AC3E}">
        <p14:creationId xmlns:p14="http://schemas.microsoft.com/office/powerpoint/2010/main" val="353956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Tree>
    <p:extLst>
      <p:ext uri="{BB962C8B-B14F-4D97-AF65-F5344CB8AC3E}">
        <p14:creationId xmlns:p14="http://schemas.microsoft.com/office/powerpoint/2010/main" val="3022759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2"/>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2"/>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4239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2"/>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3"/>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006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2"/>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2"/>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9167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2"/>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3"/>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4"/>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03933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2"/>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0457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761675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2"/>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7089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2"/>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3"/>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2"/>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49784" y="3011089"/>
            <a:ext cx="3887603"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Day3</a:t>
            </a:r>
          </a:p>
        </p:txBody>
      </p:sp>
    </p:spTree>
    <p:extLst>
      <p:ext uri="{BB962C8B-B14F-4D97-AF65-F5344CB8AC3E}">
        <p14:creationId xmlns:p14="http://schemas.microsoft.com/office/powerpoint/2010/main" val="3991243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spTree>
    <p:extLst>
      <p:ext uri="{BB962C8B-B14F-4D97-AF65-F5344CB8AC3E}">
        <p14:creationId xmlns:p14="http://schemas.microsoft.com/office/powerpoint/2010/main" val="1308118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  Srinivas</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Tree>
    <p:extLst>
      <p:ext uri="{BB962C8B-B14F-4D97-AF65-F5344CB8AC3E}">
        <p14:creationId xmlns:p14="http://schemas.microsoft.com/office/powerpoint/2010/main" val="7716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2"/>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19557</TotalTime>
  <Words>5100</Words>
  <Application>Microsoft Office PowerPoint</Application>
  <PresentationFormat>Widescreen</PresentationFormat>
  <Paragraphs>545</Paragraphs>
  <Slides>52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Calibri (Body)</vt:lpstr>
      <vt:lpstr>Calibri Light</vt:lpstr>
      <vt:lpstr>Consolas</vt:lpstr>
      <vt:lpstr>Cooper Black</vt:lpstr>
      <vt:lpstr>Segoe UI</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Srinivas Saluru</cp:lastModifiedBy>
  <cp:revision>789</cp:revision>
  <dcterms:created xsi:type="dcterms:W3CDTF">2016-07-10T03:33:26Z</dcterms:created>
  <dcterms:modified xsi:type="dcterms:W3CDTF">2023-01-13T12:25:23Z</dcterms:modified>
</cp:coreProperties>
</file>